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C87CF-99A4-654B-55B7-BC71D48AB462}" v="453" dt="2020-06-08T12:55:41.064"/>
    <p1510:client id="{96158C8D-10BE-D7FC-AD37-81E078226771}" v="45" dt="2020-06-08T12:31:53.449"/>
    <p1510:client id="{BDA263C1-DE7E-FACC-76DE-E3638DBC99D1}" v="109" dt="2020-06-09T19:56:10.392"/>
    <p1510:client id="{D36AF0C3-8EFF-34B0-FAEE-7E0F8BECEDD9}" v="395" dt="2020-06-02T10:37:50.150"/>
    <p1510:client id="{E833E36B-2361-B2FF-F321-424027C0EAA5}" v="554" dt="2020-05-29T11:32:03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4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8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6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3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772388" TargetMode="External"/><Relationship Id="rId3" Type="http://schemas.openxmlformats.org/officeDocument/2006/relationships/hyperlink" Target="https://wallup.net/mountains-fall-sunset-rocks-nature-landscape-clouds-sun-sun-rays-dry-grass-depth-of-field/" TargetMode="External"/><Relationship Id="rId7" Type="http://schemas.openxmlformats.org/officeDocument/2006/relationships/hyperlink" Target="https://photographyatthesummit.com/11-landscape-photography-tips/" TargetMode="External"/><Relationship Id="rId12" Type="http://schemas.openxmlformats.org/officeDocument/2006/relationships/hyperlink" Target="https://www.pexels.com/search/nature/" TargetMode="External"/><Relationship Id="rId2" Type="http://schemas.openxmlformats.org/officeDocument/2006/relationships/hyperlink" Target="https://digital-photography-school.com/11-surefire-tips-for-improving-your-landscape-photograph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opshot.com/marketing/6-tips-to-add-depth-to-landscape-photos/" TargetMode="External"/><Relationship Id="rId11" Type="http://schemas.openxmlformats.org/officeDocument/2006/relationships/hyperlink" Target="https://pxhere.com/en/photo/673234" TargetMode="External"/><Relationship Id="rId5" Type="http://schemas.openxmlformats.org/officeDocument/2006/relationships/hyperlink" Target="https://cz.pinterest.com/pin/543528248752699444/" TargetMode="External"/><Relationship Id="rId10" Type="http://schemas.openxmlformats.org/officeDocument/2006/relationships/hyperlink" Target="https://wallup.net/nature-landscape-trees-grass-sunset-hdr-clear-sky/" TargetMode="External"/><Relationship Id="rId4" Type="http://schemas.openxmlformats.org/officeDocument/2006/relationships/hyperlink" Target="https://impremedia.net/korea-nature-wallpaper/" TargetMode="External"/><Relationship Id="rId9" Type="http://schemas.openxmlformats.org/officeDocument/2006/relationships/hyperlink" Target="https://jimpattersonphotography.com/shop/fine-art-prints/golden-panamint-mountain-layer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nepal.com/" TargetMode="External"/><Relationship Id="rId3" Type="http://schemas.openxmlformats.org/officeDocument/2006/relationships/hyperlink" Target="http://countrycaptures.blogspot.com/2013/07/the-approaching-storm.html" TargetMode="External"/><Relationship Id="rId7" Type="http://schemas.openxmlformats.org/officeDocument/2006/relationships/hyperlink" Target="https://www.tumblr.com/search/Torres+del+paine" TargetMode="External"/><Relationship Id="rId2" Type="http://schemas.openxmlformats.org/officeDocument/2006/relationships/hyperlink" Target="https://www.pexels.com/photo/body-of-water-near-brown-soil-under-blue-sky-during-sunset-12845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87318" TargetMode="External"/><Relationship Id="rId5" Type="http://schemas.openxmlformats.org/officeDocument/2006/relationships/hyperlink" Target="https://theculturetrip.com/europe/norway/articles/norways-most-beautiful-islands-ranked/" TargetMode="External"/><Relationship Id="rId10" Type="http://schemas.openxmlformats.org/officeDocument/2006/relationships/hyperlink" Target="https://www.photographytalk.com/beginner-photography-tips/10-landscape-photography-tips-for-beginners-part-2" TargetMode="External"/><Relationship Id="rId4" Type="http://schemas.openxmlformats.org/officeDocument/2006/relationships/hyperlink" Target="https://cz.pinterest.com/pin/117304765271330751/" TargetMode="External"/><Relationship Id="rId9" Type="http://schemas.openxmlformats.org/officeDocument/2006/relationships/hyperlink" Target="https://w-dog.pw/wallpaper/nature-spring-mountain-house-rock-sky-forest-trees-road-path-walk-flowers-tree/id/29301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51ADD-B778-4F43-940F-9BBD311FD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890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cs-CZ" b="1" cap="small">
                <a:latin typeface="Sagona Book"/>
                <a:ea typeface="+mj-lt"/>
                <a:cs typeface="+mj-lt"/>
              </a:rPr>
              <a:t>Fotografování krajiny</a:t>
            </a:r>
            <a:endParaRPr lang="cs-CZ">
              <a:latin typeface="Sagona Book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tx1"/>
                </a:solidFill>
              </a:rPr>
              <a:t>Stanković Mia Mea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D095B-48E1-4880-9B96-79D1CAF4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Zdroje fotek + zdroj informací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CA8D4-6ACB-4EC1-B167-A99738360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2320"/>
            <a:ext cx="10281920" cy="384962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dirty="0">
                <a:ea typeface="+mn-lt"/>
                <a:cs typeface="+mn-lt"/>
              </a:rPr>
              <a:t>Informace: </a:t>
            </a:r>
            <a:r>
              <a:rPr lang="cs-CZ" dirty="0">
                <a:ea typeface="+mn-lt"/>
                <a:cs typeface="+mn-lt"/>
                <a:hlinkClick r:id="rId2"/>
              </a:rPr>
              <a:t>https://digital-photography-school.com/11-surefire-tips-for-improving-your-landscape-photography/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1: </a:t>
            </a:r>
            <a:r>
              <a:rPr lang="cs-CZ" dirty="0">
                <a:ea typeface="+mn-lt"/>
                <a:cs typeface="+mn-lt"/>
                <a:hlinkClick r:id="rId3"/>
              </a:rPr>
              <a:t>https://wallup.net/mountains-fall-sunset-rocks-nature-landscape-clouds-sun-sun-rays-dry-grass-depth-of-field/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2: </a:t>
            </a:r>
            <a:r>
              <a:rPr lang="cs-CZ" dirty="0">
                <a:ea typeface="+mn-lt"/>
                <a:cs typeface="+mn-lt"/>
                <a:hlinkClick r:id="rId4"/>
              </a:rPr>
              <a:t>https://impremedia.net/korea-nature-wallpaper/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3: </a:t>
            </a:r>
            <a:r>
              <a:rPr lang="cs-CZ" dirty="0">
                <a:ea typeface="+mn-lt"/>
                <a:cs typeface="+mn-lt"/>
                <a:hlinkClick r:id="rId5"/>
              </a:rPr>
              <a:t>https://cz.pinterest.com/pin/543528248752699444/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4: </a:t>
            </a:r>
            <a:r>
              <a:rPr lang="cs-CZ" dirty="0">
                <a:ea typeface="+mn-lt"/>
                <a:cs typeface="+mn-lt"/>
                <a:hlinkClick r:id="rId6"/>
              </a:rPr>
              <a:t>http://www.scoopshot.com/marketing/6-tips-to-add-depth-to-landscape-photos/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5: </a:t>
            </a:r>
            <a:r>
              <a:rPr lang="cs-CZ" dirty="0">
                <a:ea typeface="+mn-lt"/>
                <a:cs typeface="+mn-lt"/>
                <a:hlinkClick r:id="rId7"/>
              </a:rPr>
              <a:t>https://photographyatthesummit.com/11-landscape-photography-tips/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6: </a:t>
            </a:r>
            <a:r>
              <a:rPr lang="cs-CZ" dirty="0">
                <a:ea typeface="+mn-lt"/>
                <a:cs typeface="+mn-lt"/>
                <a:hlinkClick r:id="rId8"/>
              </a:rPr>
              <a:t>https://pxhere.com/en/photo/772388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7: </a:t>
            </a:r>
            <a:r>
              <a:rPr lang="cs-CZ" dirty="0">
                <a:ea typeface="+mn-lt"/>
                <a:cs typeface="+mn-lt"/>
                <a:hlinkClick r:id="rId9"/>
              </a:rPr>
              <a:t>https://jimpattersonphotography.com/shop/fine-art-prints/golden-panamint-mountain-layers/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8: </a:t>
            </a:r>
            <a:r>
              <a:rPr lang="cs-CZ" dirty="0">
                <a:ea typeface="+mn-lt"/>
                <a:cs typeface="+mn-lt"/>
                <a:hlinkClick r:id="rId10"/>
              </a:rPr>
              <a:t>https://wallup.net/nature-landscape-trees-grass-sunset-hdr-clear-sky/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9: </a:t>
            </a:r>
            <a:r>
              <a:rPr lang="cs-CZ" dirty="0">
                <a:ea typeface="+mn-lt"/>
                <a:cs typeface="+mn-lt"/>
                <a:hlinkClick r:id="rId11"/>
              </a:rPr>
              <a:t>https://pxhere.com/en/photo/673234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10: </a:t>
            </a:r>
            <a:r>
              <a:rPr lang="cs-CZ" dirty="0">
                <a:ea typeface="+mn-lt"/>
                <a:cs typeface="+mn-lt"/>
                <a:hlinkClick r:id="rId12"/>
              </a:rPr>
              <a:t>https://www.pexels.com/search/nature/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5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1B1B5-4E38-4340-973B-F3AE91D8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Zdroje fotek 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FD7B6-F029-4E59-867C-61C5D416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9440"/>
            <a:ext cx="10294086" cy="38496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ea typeface="+mn-lt"/>
                <a:cs typeface="+mn-lt"/>
              </a:rPr>
              <a:t>Obrázek 11: </a:t>
            </a:r>
            <a:r>
              <a:rPr lang="cs-CZ" dirty="0">
                <a:ea typeface="+mn-lt"/>
                <a:cs typeface="+mn-lt"/>
                <a:hlinkClick r:id="rId2"/>
              </a:rPr>
              <a:t>https://www.pexels.com/photo/body-of-water-near-brown-soil-under-blue-sky-during-sunset-128458/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12: </a:t>
            </a:r>
            <a:r>
              <a:rPr lang="cs-CZ" dirty="0">
                <a:ea typeface="+mn-lt"/>
                <a:cs typeface="+mn-lt"/>
                <a:hlinkClick r:id="rId3"/>
              </a:rPr>
              <a:t>http://countrycaptures.blogspot.com/2013/07/the-approaching-storm.html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13: </a:t>
            </a:r>
            <a:r>
              <a:rPr lang="cs-CZ" dirty="0">
                <a:ea typeface="+mn-lt"/>
                <a:cs typeface="+mn-lt"/>
                <a:hlinkClick r:id="rId4"/>
              </a:rPr>
              <a:t>https://cz.pinterest.com/pin/117304765271330751/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 err="1">
                <a:ea typeface="+mn-lt"/>
                <a:cs typeface="+mn-lt"/>
              </a:rPr>
              <a:t>Brázek</a:t>
            </a:r>
            <a:r>
              <a:rPr lang="cs-CZ" dirty="0">
                <a:ea typeface="+mn-lt"/>
                <a:cs typeface="+mn-lt"/>
              </a:rPr>
              <a:t> 14: </a:t>
            </a:r>
            <a:r>
              <a:rPr lang="cs-CZ" dirty="0">
                <a:ea typeface="+mn-lt"/>
                <a:cs typeface="+mn-lt"/>
                <a:hlinkClick r:id="rId5"/>
              </a:rPr>
              <a:t>https://theculturetrip.com/europe/norway/articles/norways-most-beautiful-islands-ranked/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15: </a:t>
            </a:r>
            <a:r>
              <a:rPr lang="cs-CZ" dirty="0">
                <a:ea typeface="+mn-lt"/>
                <a:cs typeface="+mn-lt"/>
                <a:hlinkClick r:id="rId6"/>
              </a:rPr>
              <a:t>https://pxhere.com/en/photo/87318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16. </a:t>
            </a:r>
            <a:r>
              <a:rPr lang="cs-CZ" dirty="0">
                <a:ea typeface="+mn-lt"/>
                <a:cs typeface="+mn-lt"/>
                <a:hlinkClick r:id="rId7"/>
              </a:rPr>
              <a:t>https://www.tumblr.com/search/Torres+del+paine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 err="1">
                <a:ea typeface="+mn-lt"/>
                <a:cs typeface="+mn-lt"/>
              </a:rPr>
              <a:t>Onrázek</a:t>
            </a:r>
            <a:r>
              <a:rPr lang="cs-CZ" dirty="0">
                <a:ea typeface="+mn-lt"/>
                <a:cs typeface="+mn-lt"/>
              </a:rPr>
              <a:t> 17: </a:t>
            </a:r>
            <a:r>
              <a:rPr lang="cs-CZ" dirty="0">
                <a:ea typeface="+mn-lt"/>
                <a:cs typeface="+mn-lt"/>
                <a:hlinkClick r:id="rId8"/>
              </a:rPr>
              <a:t>https://www.allnepal.com/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18: </a:t>
            </a:r>
            <a:r>
              <a:rPr lang="cs-CZ" dirty="0">
                <a:ea typeface="+mn-lt"/>
                <a:cs typeface="+mn-lt"/>
                <a:hlinkClick r:id="rId9"/>
              </a:rPr>
              <a:t>https://w-dog.pw/wallpaper/nature-spring-mountain-house-rock-sky-forest-trees-road-path-walk-flowers-tree/id/293010/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Obrázek 19: https://wallup.net/forest-trees-nature-mist/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Obrázek 20: </a:t>
            </a:r>
            <a:r>
              <a:rPr lang="cs-CZ" dirty="0">
                <a:ea typeface="+mn-lt"/>
                <a:cs typeface="+mn-lt"/>
                <a:hlinkClick r:id="rId10"/>
              </a:rPr>
              <a:t>https://www.photographytalk.com/beginner-photography-tips/10-landscape-photography-tips-for-beginners-part-2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40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984CF-BD29-43DE-A69C-70F26112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ook Antiqua"/>
              </a:rPr>
              <a:t>Základní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B4B4D-678C-4CFE-ADB4-8C1565BA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7040"/>
            <a:ext cx="10058400" cy="38496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800" dirty="0">
                <a:latin typeface="Book Antiqua"/>
                <a:ea typeface="+mn-lt"/>
                <a:cs typeface="+mn-lt"/>
              </a:rPr>
              <a:t>Pravidlo třetin</a:t>
            </a:r>
            <a:endParaRPr lang="cs-CZ" sz="2800">
              <a:latin typeface="Book Antiqua"/>
              <a:cs typeface="Angsana New"/>
            </a:endParaRPr>
          </a:p>
          <a:p>
            <a:r>
              <a:rPr lang="cs-CZ" sz="2800" dirty="0">
                <a:latin typeface="Book Antiqua"/>
                <a:ea typeface="+mn-lt"/>
                <a:cs typeface="+mn-lt"/>
              </a:rPr>
              <a:t>Hlubina fotek</a:t>
            </a:r>
            <a:endParaRPr lang="cs-CZ" sz="2800">
              <a:latin typeface="Book Antiqua"/>
              <a:cs typeface="Angsana New"/>
            </a:endParaRPr>
          </a:p>
          <a:p>
            <a:r>
              <a:rPr lang="cs-CZ" sz="2800" dirty="0">
                <a:latin typeface="Book Antiqua"/>
                <a:ea typeface="+mn-lt"/>
                <a:cs typeface="+mn-lt"/>
              </a:rPr>
              <a:t>Obloha</a:t>
            </a:r>
            <a:endParaRPr lang="cs-CZ" sz="2800">
              <a:latin typeface="Book Antiqua"/>
              <a:cs typeface="Angsana New"/>
            </a:endParaRPr>
          </a:p>
          <a:p>
            <a:r>
              <a:rPr lang="cs-CZ" sz="2800" dirty="0">
                <a:latin typeface="Book Antiqua"/>
                <a:ea typeface="+mn-lt"/>
                <a:cs typeface="+mn-lt"/>
              </a:rPr>
              <a:t>Voda</a:t>
            </a:r>
            <a:endParaRPr lang="cs-CZ" sz="2800">
              <a:latin typeface="Book Antiqua"/>
              <a:cs typeface="Angsana New"/>
            </a:endParaRPr>
          </a:p>
          <a:p>
            <a:r>
              <a:rPr lang="cs-CZ" sz="2800" dirty="0">
                <a:latin typeface="Book Antiqua"/>
                <a:ea typeface="+mn-lt"/>
                <a:cs typeface="+mn-lt"/>
              </a:rPr>
              <a:t>Počasí</a:t>
            </a:r>
            <a:endParaRPr lang="cs-CZ" sz="2800">
              <a:latin typeface="Book Antiqua"/>
              <a:cs typeface="Angsana New"/>
            </a:endParaRPr>
          </a:p>
          <a:p>
            <a:r>
              <a:rPr lang="cs-CZ" sz="2800" dirty="0">
                <a:latin typeface="Book Antiqua"/>
                <a:ea typeface="+mn-lt"/>
                <a:cs typeface="+mn-lt"/>
              </a:rPr>
              <a:t>Zlaté hodiny</a:t>
            </a:r>
            <a:endParaRPr lang="cs-CZ" sz="2800">
              <a:latin typeface="Book Antiqua"/>
              <a:cs typeface="Angsana New"/>
            </a:endParaRPr>
          </a:p>
          <a:p>
            <a:r>
              <a:rPr lang="cs-CZ" sz="2800" dirty="0">
                <a:latin typeface="Book Antiqua"/>
                <a:ea typeface="+mn-lt"/>
                <a:cs typeface="+mn-lt"/>
              </a:rPr>
              <a:t>Kontrast</a:t>
            </a:r>
            <a:endParaRPr lang="cs-CZ" sz="2800">
              <a:latin typeface="Book Antiqu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46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6384D-0BFF-4692-B36B-84ACC81D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ook Antiqua"/>
              </a:rPr>
              <a:t>Pravidlo třetin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D7505D-450C-4D4A-B339-CE0D1B41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1586049"/>
            <a:ext cx="4955722" cy="27610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cs-CZ" sz="2800" dirty="0">
                <a:latin typeface="Book Antiqua"/>
                <a:ea typeface="+mn-lt"/>
                <a:cs typeface="+mn-lt"/>
              </a:rPr>
              <a:t>Fotka - rozdělena na 3 třetiny:</a:t>
            </a:r>
            <a:endParaRPr lang="cs-CZ" sz="2800">
              <a:latin typeface="Book Antiqua"/>
            </a:endParaRPr>
          </a:p>
          <a:p>
            <a:pPr marL="0" indent="0">
              <a:buNone/>
            </a:pPr>
            <a:r>
              <a:rPr lang="cs-CZ" sz="2800" dirty="0">
                <a:latin typeface="Book Antiqua"/>
                <a:ea typeface="+mn-lt"/>
                <a:cs typeface="+mn-lt"/>
              </a:rPr>
              <a:t>1. nebe</a:t>
            </a:r>
            <a:endParaRPr lang="cs-CZ" sz="2800">
              <a:latin typeface="Book Antiqua"/>
            </a:endParaRPr>
          </a:p>
          <a:p>
            <a:pPr marL="0" indent="0">
              <a:buNone/>
            </a:pPr>
            <a:r>
              <a:rPr lang="cs-CZ" sz="2800" dirty="0">
                <a:latin typeface="Book Antiqua"/>
                <a:ea typeface="+mn-lt"/>
                <a:cs typeface="+mn-lt"/>
              </a:rPr>
              <a:t>2. hory </a:t>
            </a:r>
            <a:endParaRPr lang="cs-CZ" sz="2800">
              <a:latin typeface="Book Antiqua"/>
            </a:endParaRPr>
          </a:p>
          <a:p>
            <a:pPr marL="0" indent="0">
              <a:buNone/>
            </a:pPr>
            <a:r>
              <a:rPr lang="cs-CZ" sz="2800" dirty="0">
                <a:latin typeface="Book Antiqua"/>
                <a:ea typeface="+mn-lt"/>
                <a:cs typeface="+mn-lt"/>
              </a:rPr>
              <a:t>3. pole</a:t>
            </a:r>
            <a:endParaRPr lang="cs-CZ" sz="2800" dirty="0">
              <a:latin typeface="Book Antiqua"/>
            </a:endParaRPr>
          </a:p>
          <a:p>
            <a:pPr>
              <a:buNone/>
            </a:pPr>
            <a:endParaRPr lang="cs-CZ" sz="2800" dirty="0">
              <a:latin typeface="Book Antiqua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5" descr="Obsah obrázku tráva, fotka, žlutá, vsedě&#10;&#10;Popis vygenerovaný s velmi vysokou mírou spolehlivosti">
            <a:extLst>
              <a:ext uri="{FF2B5EF4-FFF2-40B4-BE49-F238E27FC236}">
                <a16:creationId xmlns:a16="http://schemas.microsoft.com/office/drawing/2014/main" id="{486210A6-A0FA-4043-830A-33CD5A80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34" y="871292"/>
            <a:ext cx="4633503" cy="2566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6" descr="Obsah obrázku exteriér, příroda, tráva, hora&#10;&#10;Popis vygenerovaný s velmi vysokou mírou spolehlivosti">
            <a:extLst>
              <a:ext uri="{FF2B5EF4-FFF2-40B4-BE49-F238E27FC236}">
                <a16:creationId xmlns:a16="http://schemas.microsoft.com/office/drawing/2014/main" id="{F6CA7E58-DF68-4004-82EE-18BC79559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52" y="3772750"/>
            <a:ext cx="3658144" cy="240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7DD2EE-928E-48CE-9DCF-2089662E7D5F}"/>
              </a:ext>
            </a:extLst>
          </p:cNvPr>
          <p:cNvSpPr txBox="1"/>
          <p:nvPr/>
        </p:nvSpPr>
        <p:spPr>
          <a:xfrm>
            <a:off x="8097520" y="456716"/>
            <a:ext cx="12917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Obrázek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05D676-1357-4C75-B1D2-2835AFE3864E}"/>
              </a:ext>
            </a:extLst>
          </p:cNvPr>
          <p:cNvSpPr txBox="1"/>
          <p:nvPr/>
        </p:nvSpPr>
        <p:spPr>
          <a:xfrm>
            <a:off x="6284379" y="5889195"/>
            <a:ext cx="1351280" cy="3794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44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9A56C-59A9-413C-B29D-DF2A208C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>
                <a:latin typeface="Book Antiqua"/>
                <a:ea typeface="+mj-lt"/>
                <a:cs typeface="+mj-lt"/>
              </a:rPr>
              <a:t>Hlubina fotek</a:t>
            </a:r>
            <a:endParaRPr lang="cs-CZ">
              <a:latin typeface="Book Antiqu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26653-5E32-414E-BAE7-1C176C6A1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9440"/>
            <a:ext cx="6017079" cy="1481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 dirty="0">
                <a:latin typeface="Book Antiqua"/>
                <a:ea typeface="+mn-lt"/>
                <a:cs typeface="+mn-lt"/>
              </a:rPr>
              <a:t>Hlubina </a:t>
            </a:r>
            <a:r>
              <a:rPr lang="cs-CZ" sz="2800" dirty="0">
                <a:ea typeface="+mn-lt"/>
                <a:cs typeface="+mn-lt"/>
              </a:rPr>
              <a:t>→  </a:t>
            </a:r>
            <a:r>
              <a:rPr lang="cs-CZ" sz="2800" dirty="0">
                <a:latin typeface="Sagona Book"/>
                <a:ea typeface="+mn-lt"/>
                <a:cs typeface="+mn-lt"/>
              </a:rPr>
              <a:t>"</a:t>
            </a:r>
            <a:r>
              <a:rPr lang="cs-CZ" sz="2800" dirty="0">
                <a:latin typeface="Book Antiqua"/>
                <a:ea typeface="+mn-lt"/>
                <a:cs typeface="+mn-lt"/>
              </a:rPr>
              <a:t>dramatizace" fotky</a:t>
            </a:r>
            <a:endParaRPr lang="cs-CZ" sz="2800" dirty="0">
              <a:latin typeface="Book Antiqua"/>
            </a:endParaRPr>
          </a:p>
        </p:txBody>
      </p:sp>
      <p:pic>
        <p:nvPicPr>
          <p:cNvPr id="4" name="Obrázek 4" descr="Obsah obrázku plot, exteriér, molo, lavice&#10;&#10;Popis vygenerovaný s velmi vysokou mírou spolehlivosti">
            <a:extLst>
              <a:ext uri="{FF2B5EF4-FFF2-40B4-BE49-F238E27FC236}">
                <a16:creationId xmlns:a16="http://schemas.microsoft.com/office/drawing/2014/main" id="{A3107003-D91C-4A49-909E-0E4749B3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88" y="1008802"/>
            <a:ext cx="3668485" cy="2172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5" descr="Obsah obrázku hora, tráva, exteriér, žlutá&#10;&#10;Popis vygenerovaný s velmi vysokou mírou spolehlivosti">
            <a:extLst>
              <a:ext uri="{FF2B5EF4-FFF2-40B4-BE49-F238E27FC236}">
                <a16:creationId xmlns:a16="http://schemas.microsoft.com/office/drawing/2014/main" id="{ADCEF2C5-DFCB-4719-A4F7-C872D2F83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95" y="3136841"/>
            <a:ext cx="3805917" cy="2477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6" descr="Obsah obrázku exteriér, strom, jídlo, vsedě&#10;&#10;Popis vygenerovaný s velmi vysokou mírou spolehlivosti">
            <a:extLst>
              <a:ext uri="{FF2B5EF4-FFF2-40B4-BE49-F238E27FC236}">
                <a16:creationId xmlns:a16="http://schemas.microsoft.com/office/drawing/2014/main" id="{28C6811F-786D-4F26-BCEA-8C654E4A6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680" y="3665765"/>
            <a:ext cx="2884714" cy="2125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E6469DB-95F7-4AA8-BEA2-50E647A7CD91}"/>
              </a:ext>
            </a:extLst>
          </p:cNvPr>
          <p:cNvSpPr txBox="1"/>
          <p:nvPr/>
        </p:nvSpPr>
        <p:spPr>
          <a:xfrm>
            <a:off x="8401008" y="5838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3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06054D-D592-4D5E-8C80-BAA822C9F74F}"/>
              </a:ext>
            </a:extLst>
          </p:cNvPr>
          <p:cNvSpPr txBox="1"/>
          <p:nvPr/>
        </p:nvSpPr>
        <p:spPr>
          <a:xfrm>
            <a:off x="3454042" y="5731766"/>
            <a:ext cx="16102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5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1E8420-E041-4B2B-AA04-38A3963ED7DC}"/>
              </a:ext>
            </a:extLst>
          </p:cNvPr>
          <p:cNvSpPr txBox="1"/>
          <p:nvPr/>
        </p:nvSpPr>
        <p:spPr>
          <a:xfrm>
            <a:off x="7937197" y="57963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9E1DC-A875-4FB0-A158-94F69618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>
                <a:latin typeface="Book Antiqua"/>
                <a:ea typeface="+mj-lt"/>
                <a:cs typeface="+mj-lt"/>
              </a:rPr>
              <a:t>Obloha</a:t>
            </a:r>
            <a:endParaRPr lang="cs-CZ">
              <a:latin typeface="Book Antiqu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B534D8-E54E-495F-B9CF-FD4B4A1E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380" y="1764393"/>
            <a:ext cx="10287373" cy="26930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Garamond"/>
              <a:buChar char="◦"/>
            </a:pPr>
            <a:r>
              <a:rPr lang="cs-CZ" sz="2800" dirty="0">
                <a:latin typeface="Book Antiqua"/>
                <a:ea typeface="+mn-lt"/>
                <a:cs typeface="+mn-lt"/>
              </a:rPr>
              <a:t>Nezapomínat!</a:t>
            </a:r>
            <a:endParaRPr lang="cs-CZ" sz="2800">
              <a:latin typeface="Book Antiqua"/>
            </a:endParaRPr>
          </a:p>
          <a:p>
            <a:pPr>
              <a:buFont typeface="Garamond"/>
              <a:buChar char="◦"/>
            </a:pPr>
            <a:r>
              <a:rPr lang="cs-CZ" sz="2800" dirty="0">
                <a:latin typeface="Book Antiqua"/>
                <a:ea typeface="+mn-lt"/>
                <a:cs typeface="+mn-lt"/>
              </a:rPr>
              <a:t>Zajímavé útvary (obláčky apod.) </a:t>
            </a:r>
            <a:r>
              <a:rPr lang="cs-CZ" sz="2800" dirty="0">
                <a:ea typeface="+mn-lt"/>
                <a:cs typeface="+mn-lt"/>
              </a:rPr>
              <a:t>→</a:t>
            </a:r>
            <a:r>
              <a:rPr lang="cs-CZ" sz="2800" dirty="0">
                <a:latin typeface="Book Antiqua"/>
                <a:ea typeface="+mn-lt"/>
                <a:cs typeface="+mn-lt"/>
              </a:rPr>
              <a:t> zachytit </a:t>
            </a:r>
            <a:r>
              <a:rPr lang="cs-CZ" sz="2800" dirty="0">
                <a:ea typeface="+mn-lt"/>
                <a:cs typeface="+mn-lt"/>
              </a:rPr>
              <a:t>→</a:t>
            </a:r>
            <a:r>
              <a:rPr lang="cs-CZ" sz="2800" dirty="0">
                <a:latin typeface="Book Antiqua"/>
                <a:ea typeface="+mn-lt"/>
                <a:cs typeface="+mn-lt"/>
              </a:rPr>
              <a:t> ubrat krajinu</a:t>
            </a:r>
            <a:endParaRPr lang="cs-CZ" sz="2800">
              <a:latin typeface="Book Antiqua"/>
            </a:endParaRPr>
          </a:p>
          <a:p>
            <a:pPr>
              <a:buFont typeface="Garamond"/>
              <a:buChar char="◦"/>
            </a:pPr>
            <a:r>
              <a:rPr lang="cs-CZ" sz="2800" dirty="0">
                <a:latin typeface="Book Antiqua"/>
                <a:ea typeface="+mn-lt"/>
                <a:cs typeface="+mn-lt"/>
              </a:rPr>
              <a:t>Nudná obloha (např. prázdná) </a:t>
            </a:r>
            <a:r>
              <a:rPr lang="cs-CZ" sz="2800" dirty="0">
                <a:ea typeface="+mn-lt"/>
                <a:cs typeface="+mn-lt"/>
              </a:rPr>
              <a:t>→</a:t>
            </a:r>
            <a:r>
              <a:rPr lang="cs-CZ" sz="2800" dirty="0">
                <a:latin typeface="Book Antiqua"/>
                <a:ea typeface="+mn-lt"/>
                <a:cs typeface="+mn-lt"/>
              </a:rPr>
              <a:t> potlačit </a:t>
            </a:r>
            <a:r>
              <a:rPr lang="cs-CZ" sz="2800" dirty="0">
                <a:ea typeface="+mn-lt"/>
                <a:cs typeface="+mn-lt"/>
              </a:rPr>
              <a:t>→</a:t>
            </a:r>
            <a:r>
              <a:rPr lang="cs-CZ" sz="2800" dirty="0">
                <a:latin typeface="Book Antiqua"/>
                <a:ea typeface="+mn-lt"/>
                <a:cs typeface="+mn-lt"/>
              </a:rPr>
              <a:t> přidat krajinu</a:t>
            </a:r>
            <a:endParaRPr lang="cs-CZ" sz="2800" dirty="0">
              <a:latin typeface="Book Antiqua"/>
            </a:endParaRPr>
          </a:p>
          <a:p>
            <a:pPr>
              <a:buNone/>
            </a:pPr>
            <a:endParaRPr lang="cs-CZ" sz="2000" dirty="0">
              <a:latin typeface="Book Antiqua"/>
              <a:ea typeface="+mn-lt"/>
              <a:cs typeface="+mn-l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 descr="Obsah obrázku exteriér, tráva, příroda, pole&#10;&#10;Popis vygenerovaný s velmi vysokou mírou spolehlivosti">
            <a:extLst>
              <a:ext uri="{FF2B5EF4-FFF2-40B4-BE49-F238E27FC236}">
                <a16:creationId xmlns:a16="http://schemas.microsoft.com/office/drawing/2014/main" id="{19EA3D35-3D3F-4FA3-BC5F-D24CBA2D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169" y="599844"/>
            <a:ext cx="2547304" cy="1674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5" descr="Obsah obrázku příroda, hora, západ slunce&#10;&#10;Popis vygenerovaný s velmi vysokou mírou spolehlivosti">
            <a:extLst>
              <a:ext uri="{FF2B5EF4-FFF2-40B4-BE49-F238E27FC236}">
                <a16:creationId xmlns:a16="http://schemas.microsoft.com/office/drawing/2014/main" id="{A66DBB2A-2178-40AE-9F2F-4C7D8BF8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4307369"/>
            <a:ext cx="3232150" cy="1804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6" descr="Obsah obrázku exteriér, tráva, příroda, pole&#10;&#10;Popis vygenerovaný s velmi vysokou mírou spolehlivosti">
            <a:extLst>
              <a:ext uri="{FF2B5EF4-FFF2-40B4-BE49-F238E27FC236}">
                <a16:creationId xmlns:a16="http://schemas.microsoft.com/office/drawing/2014/main" id="{AD09F4D8-5BE3-453C-AEB5-E97274DD7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23" y="3863231"/>
            <a:ext cx="3230880" cy="1800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751FECB-2C03-4287-AA77-71CD70924A20}"/>
              </a:ext>
            </a:extLst>
          </p:cNvPr>
          <p:cNvSpPr txBox="1"/>
          <p:nvPr/>
        </p:nvSpPr>
        <p:spPr>
          <a:xfrm>
            <a:off x="8148147" y="604075"/>
            <a:ext cx="1352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6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B5542E-E8EF-451C-90C4-DF00A70C836E}"/>
              </a:ext>
            </a:extLst>
          </p:cNvPr>
          <p:cNvSpPr txBox="1"/>
          <p:nvPr/>
        </p:nvSpPr>
        <p:spPr>
          <a:xfrm>
            <a:off x="8779842" y="5835862"/>
            <a:ext cx="13401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7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411A715-3226-45B3-8244-AFD7E57B4239}"/>
              </a:ext>
            </a:extLst>
          </p:cNvPr>
          <p:cNvSpPr txBox="1"/>
          <p:nvPr/>
        </p:nvSpPr>
        <p:spPr>
          <a:xfrm>
            <a:off x="2062598" y="5668010"/>
            <a:ext cx="1352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2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C8674-08B5-46A0-9C87-AF584C2E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>
                <a:latin typeface="Book Antiqua"/>
              </a:rPr>
              <a:t>Voda</a:t>
            </a:r>
            <a:endParaRPr lang="cs-CZ" cap="small" dirty="0">
              <a:latin typeface="Book Antiqu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8F7EB-BC71-41F9-95FA-7647DDC3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5760"/>
            <a:ext cx="6371018" cy="7589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800" dirty="0">
                <a:latin typeface="Book Antiqua"/>
                <a:ea typeface="+mn-lt"/>
                <a:cs typeface="+mn-lt"/>
              </a:rPr>
              <a:t>Využít jako zrcadlo/odraz barev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5" descr="Obsah obrázku exteriér, voda, řeka, tráva&#10;&#10;Popis vygenerovaný s velmi vysokou mírou spolehlivosti">
            <a:extLst>
              <a:ext uri="{FF2B5EF4-FFF2-40B4-BE49-F238E27FC236}">
                <a16:creationId xmlns:a16="http://schemas.microsoft.com/office/drawing/2014/main" id="{A948F2E6-4036-4C54-8C4F-93A9E679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60" y="3461052"/>
            <a:ext cx="3690861" cy="2367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6" descr="Obsah obrázku příroda, západ slunce&#10;&#10;Popis vygenerovaný s velmi vysokou mírou spolehlivosti">
            <a:extLst>
              <a:ext uri="{FF2B5EF4-FFF2-40B4-BE49-F238E27FC236}">
                <a16:creationId xmlns:a16="http://schemas.microsoft.com/office/drawing/2014/main" id="{A74C51AC-96E5-4330-8179-0F2823D5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60" y="677500"/>
            <a:ext cx="3429000" cy="2284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8" descr="Obsah obrázku exteriér, západ slunce, voda, slunce&#10;&#10;Popis vygenerovaný s velmi vysokou mírou spolehlivosti">
            <a:extLst>
              <a:ext uri="{FF2B5EF4-FFF2-40B4-BE49-F238E27FC236}">
                <a16:creationId xmlns:a16="http://schemas.microsoft.com/office/drawing/2014/main" id="{7CDC82E1-F893-4D59-A80A-33A3BCFC2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52" y="2569767"/>
            <a:ext cx="3529390" cy="235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6BC042B-AB28-40C9-BD94-7B0D5A00EBD8}"/>
              </a:ext>
            </a:extLst>
          </p:cNvPr>
          <p:cNvSpPr txBox="1"/>
          <p:nvPr/>
        </p:nvSpPr>
        <p:spPr>
          <a:xfrm>
            <a:off x="9788918" y="2995265"/>
            <a:ext cx="13401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76DD69-ED3F-44D0-9A7A-E19048A6C45D}"/>
              </a:ext>
            </a:extLst>
          </p:cNvPr>
          <p:cNvSpPr txBox="1"/>
          <p:nvPr/>
        </p:nvSpPr>
        <p:spPr>
          <a:xfrm>
            <a:off x="7718365" y="5896822"/>
            <a:ext cx="15094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10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C1F708B-E28F-4DB4-8F65-98094110BBEF}"/>
              </a:ext>
            </a:extLst>
          </p:cNvPr>
          <p:cNvSpPr txBox="1"/>
          <p:nvPr/>
        </p:nvSpPr>
        <p:spPr>
          <a:xfrm>
            <a:off x="945182" y="4992733"/>
            <a:ext cx="14127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5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4FFEF-1C90-465B-B848-22DF9FF1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>
                <a:latin typeface="Book Antiqua"/>
                <a:ea typeface="+mj-lt"/>
                <a:cs typeface="+mj-lt"/>
              </a:rPr>
              <a:t>počasí</a:t>
            </a:r>
            <a:endParaRPr lang="cs-CZ">
              <a:latin typeface="Book Antiqu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C5F43-FC76-47D3-9FA8-FAD6C78F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1422400"/>
            <a:ext cx="5470808" cy="3318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cs-CZ" sz="1200" dirty="0">
              <a:latin typeface="Book Antiqua"/>
            </a:endParaRPr>
          </a:p>
          <a:p>
            <a:r>
              <a:rPr lang="cs-CZ" sz="2800" dirty="0">
                <a:latin typeface="Book Antiqua"/>
              </a:rPr>
              <a:t>Bouřky, mlha, temná obloha, duha... </a:t>
            </a:r>
            <a:r>
              <a:rPr lang="cs-CZ" sz="2800" dirty="0">
                <a:latin typeface="Book Antiqua"/>
                <a:ea typeface="+mn-lt"/>
                <a:cs typeface="+mn-lt"/>
              </a:rPr>
              <a:t>→ zajímavá nálada fotky</a:t>
            </a:r>
            <a:endParaRPr lang="cs-CZ" sz="2800" dirty="0">
              <a:latin typeface="Book Antiqua"/>
            </a:endParaRPr>
          </a:p>
          <a:p>
            <a:pPr marL="0" indent="0">
              <a:buNone/>
            </a:pPr>
            <a:endParaRPr lang="cs-CZ" sz="1200" dirty="0"/>
          </a:p>
        </p:txBody>
      </p:sp>
      <p:pic>
        <p:nvPicPr>
          <p:cNvPr id="4" name="Obrázek 4" descr="Obsah obrázku příroda, mrak, exteriér, mraky&#10;&#10;Popis vygenerovaný s velmi vysokou mírou spolehlivosti">
            <a:extLst>
              <a:ext uri="{FF2B5EF4-FFF2-40B4-BE49-F238E27FC236}">
                <a16:creationId xmlns:a16="http://schemas.microsoft.com/office/drawing/2014/main" id="{E8C4EBDF-7292-48F6-A93D-E4C80E1C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423" y="3079412"/>
            <a:ext cx="3227327" cy="1913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5" descr="Obsah obrázku tráva, exteriér, oblačno, mraky&#10;&#10;Popis vygenerovaný s velmi vysokou mírou spolehlivosti">
            <a:extLst>
              <a:ext uri="{FF2B5EF4-FFF2-40B4-BE49-F238E27FC236}">
                <a16:creationId xmlns:a16="http://schemas.microsoft.com/office/drawing/2014/main" id="{C82813CB-88A6-435D-B254-C45063A2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07" y="542272"/>
            <a:ext cx="3056164" cy="157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6" descr="Obsah obrázku exteriér, hora, tráva, pozadí&#10;&#10;Popis vygenerovaný s velmi vysokou mírou spolehlivosti">
            <a:extLst>
              <a:ext uri="{FF2B5EF4-FFF2-40B4-BE49-F238E27FC236}">
                <a16:creationId xmlns:a16="http://schemas.microsoft.com/office/drawing/2014/main" id="{B77BA865-3BAF-46E5-BF13-29ACF172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03" y="3698084"/>
            <a:ext cx="2906485" cy="1755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7" descr="Obsah obrázku příroda, exteriér, hora, voda&#10;&#10;Popis vygenerovaný s velmi vysokou mírou spolehlivosti">
            <a:extLst>
              <a:ext uri="{FF2B5EF4-FFF2-40B4-BE49-F238E27FC236}">
                <a16:creationId xmlns:a16="http://schemas.microsoft.com/office/drawing/2014/main" id="{1EC12FC3-8A00-476A-A3D0-919658E88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386" y="4408658"/>
            <a:ext cx="2752725" cy="1815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40016BD-1FD3-4411-B9F8-A6C3B7D0616F}"/>
              </a:ext>
            </a:extLst>
          </p:cNvPr>
          <p:cNvSpPr txBox="1"/>
          <p:nvPr/>
        </p:nvSpPr>
        <p:spPr>
          <a:xfrm>
            <a:off x="9231710" y="514238"/>
            <a:ext cx="15215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12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5DD165-3BE3-4C73-9C1B-D903155666E7}"/>
              </a:ext>
            </a:extLst>
          </p:cNvPr>
          <p:cNvSpPr txBox="1"/>
          <p:nvPr/>
        </p:nvSpPr>
        <p:spPr>
          <a:xfrm>
            <a:off x="9831557" y="2626106"/>
            <a:ext cx="1424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13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35BCE66-7C74-415E-B014-1980C0478AA5}"/>
              </a:ext>
            </a:extLst>
          </p:cNvPr>
          <p:cNvSpPr txBox="1"/>
          <p:nvPr/>
        </p:nvSpPr>
        <p:spPr>
          <a:xfrm>
            <a:off x="4359300" y="4045823"/>
            <a:ext cx="1424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14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63A23A-E826-4891-94A8-C61993B3D7EB}"/>
              </a:ext>
            </a:extLst>
          </p:cNvPr>
          <p:cNvSpPr txBox="1"/>
          <p:nvPr/>
        </p:nvSpPr>
        <p:spPr>
          <a:xfrm>
            <a:off x="741181" y="3358349"/>
            <a:ext cx="150948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>
                <a:ea typeface="+mn-lt"/>
                <a:cs typeface="+mn-lt"/>
              </a:rPr>
              <a:t>Obrázek 15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2307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81AD9-B1B7-42EF-AD7A-E7F222B7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>
                <a:latin typeface="Book Antiqua"/>
                <a:ea typeface="+mj-lt"/>
                <a:cs typeface="+mj-lt"/>
              </a:rPr>
              <a:t>Zlaté hodiny</a:t>
            </a:r>
            <a:endParaRPr lang="cs-CZ">
              <a:latin typeface="Book Antiqu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1C489-0103-4FB7-B1D7-186641E9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7040"/>
            <a:ext cx="5383348" cy="15168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800" dirty="0">
                <a:latin typeface="Book Antiqua"/>
                <a:ea typeface="+mn-lt"/>
                <a:cs typeface="+mn-lt"/>
              </a:rPr>
              <a:t>Západ slunce</a:t>
            </a:r>
            <a:endParaRPr lang="cs-CZ" sz="2800" dirty="0">
              <a:latin typeface="Book Antiqua"/>
            </a:endParaRPr>
          </a:p>
          <a:p>
            <a:r>
              <a:rPr lang="cs-CZ" sz="2800" dirty="0">
                <a:latin typeface="Book Antiqua"/>
              </a:rPr>
              <a:t>Slunce </a:t>
            </a:r>
            <a:r>
              <a:rPr lang="cs-CZ" sz="2800" dirty="0">
                <a:latin typeface="Book Antiqua"/>
                <a:ea typeface="+mn-lt"/>
                <a:cs typeface="+mn-lt"/>
              </a:rPr>
              <a:t>→ zajímavé a ostré stíny</a:t>
            </a:r>
            <a:endParaRPr lang="cs-CZ" sz="2800" dirty="0">
              <a:latin typeface="Book Antiqua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 descr="Obsah obrázku hora, údolí, exteriér, příroda&#10;&#10;Popis vygenerovaný s velmi vysokou mírou spolehlivosti">
            <a:extLst>
              <a:ext uri="{FF2B5EF4-FFF2-40B4-BE49-F238E27FC236}">
                <a16:creationId xmlns:a16="http://schemas.microsoft.com/office/drawing/2014/main" id="{5D90A618-2ADD-4C57-BC36-FA0ED611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28" y="4409194"/>
            <a:ext cx="4552950" cy="1917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5" descr="Obsah obrázku hora, příroda, exteriér, údolí&#10;&#10;Popis vygenerovaný s velmi vysokou mírou spolehlivosti">
            <a:extLst>
              <a:ext uri="{FF2B5EF4-FFF2-40B4-BE49-F238E27FC236}">
                <a16:creationId xmlns:a16="http://schemas.microsoft.com/office/drawing/2014/main" id="{BA6928C4-3CBD-4FD6-A059-B9C3EC0A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807" y="527956"/>
            <a:ext cx="3386029" cy="5802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A93023-6C91-4367-B1DC-FAEC4475A39E}"/>
              </a:ext>
            </a:extLst>
          </p:cNvPr>
          <p:cNvSpPr txBox="1"/>
          <p:nvPr/>
        </p:nvSpPr>
        <p:spPr>
          <a:xfrm>
            <a:off x="10179352" y="527352"/>
            <a:ext cx="1485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16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4A635C-6014-4A39-80D3-64E387A0E4E8}"/>
              </a:ext>
            </a:extLst>
          </p:cNvPr>
          <p:cNvSpPr txBox="1"/>
          <p:nvPr/>
        </p:nvSpPr>
        <p:spPr>
          <a:xfrm>
            <a:off x="4591352" y="4071257"/>
            <a:ext cx="14369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>
                <a:ea typeface="+mn-lt"/>
                <a:cs typeface="+mn-lt"/>
              </a:rPr>
              <a:t>Obrázek 17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17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3408B-C8F1-416A-A1F8-45046B7A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>
                <a:latin typeface="Book Antiqua"/>
                <a:ea typeface="+mj-lt"/>
                <a:cs typeface="+mj-lt"/>
              </a:rPr>
              <a:t>Kontrast</a:t>
            </a:r>
            <a:endParaRPr lang="cs-CZ">
              <a:latin typeface="Book Antiqu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8D4D7-DA9B-41B1-9789-24294D50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1686560"/>
            <a:ext cx="5970595" cy="22711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800" dirty="0">
                <a:latin typeface="Book Antiqua"/>
                <a:ea typeface="+mn-lt"/>
                <a:cs typeface="+mn-lt"/>
              </a:rPr>
              <a:t>Kontrast v barvách i v monochromních fotkách </a:t>
            </a:r>
            <a:r>
              <a:rPr lang="cs-CZ" sz="2800" dirty="0">
                <a:ea typeface="+mn-lt"/>
                <a:cs typeface="+mn-lt"/>
              </a:rPr>
              <a:t>→ </a:t>
            </a:r>
            <a:r>
              <a:rPr lang="cs-CZ" sz="2800" dirty="0">
                <a:latin typeface="Book Antiqua"/>
                <a:ea typeface="+mn-lt"/>
                <a:cs typeface="+mn-lt"/>
              </a:rPr>
              <a:t>důležitý element focení</a:t>
            </a:r>
            <a:endParaRPr lang="cs-CZ" sz="2800" dirty="0"/>
          </a:p>
          <a:p>
            <a:r>
              <a:rPr lang="cs-CZ" sz="2800" dirty="0">
                <a:latin typeface="Book Antiqua"/>
              </a:rPr>
              <a:t>Bez kontrastu = "nudná" fotka</a:t>
            </a:r>
            <a:endParaRPr lang="cs-CZ" sz="2800" dirty="0">
              <a:ea typeface="+mn-lt"/>
              <a:cs typeface="+mn-lt"/>
            </a:endParaRPr>
          </a:p>
          <a:p>
            <a:pPr>
              <a:buNone/>
            </a:pPr>
            <a:endParaRPr lang="cs-CZ" sz="2000" dirty="0">
              <a:latin typeface="Book Antiqua"/>
            </a:endParaRPr>
          </a:p>
          <a:p>
            <a:pPr marL="0" indent="0">
              <a:buNone/>
            </a:pPr>
            <a:endParaRPr lang="cs-CZ" dirty="0">
              <a:latin typeface="Sagona Book" panose="02020404030301010803"/>
            </a:endParaRPr>
          </a:p>
        </p:txBody>
      </p:sp>
      <p:pic>
        <p:nvPicPr>
          <p:cNvPr id="4" name="Obrázek 4" descr="Obsah obrázku exteriér, stopa, fotka, les&#10;&#10;Popis vygenerovaný s velmi vysokou mírou spolehlivosti">
            <a:extLst>
              <a:ext uri="{FF2B5EF4-FFF2-40B4-BE49-F238E27FC236}">
                <a16:creationId xmlns:a16="http://schemas.microsoft.com/office/drawing/2014/main" id="{665B7F37-863B-458A-B7D9-ACB23B4F6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11" y="3826984"/>
            <a:ext cx="3166311" cy="2352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5" descr="Obsah obrázku hora, tráva, příroda, exteriér&#10;&#10;Popis vygenerovaný s velmi vysokou mírou spolehlivosti">
            <a:extLst>
              <a:ext uri="{FF2B5EF4-FFF2-40B4-BE49-F238E27FC236}">
                <a16:creationId xmlns:a16="http://schemas.microsoft.com/office/drawing/2014/main" id="{E4B31227-9F40-463F-88E5-9444B8E24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703" y="760835"/>
            <a:ext cx="3552467" cy="2275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6" descr="Obsah obrázku tráva, květina, exteriér, rostlina&#10;&#10;Popis vygenerovaný s velmi vysokou mírou spolehlivosti">
            <a:extLst>
              <a:ext uri="{FF2B5EF4-FFF2-40B4-BE49-F238E27FC236}">
                <a16:creationId xmlns:a16="http://schemas.microsoft.com/office/drawing/2014/main" id="{3758983B-0982-430F-8D6D-E03264D9C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556" y="4093331"/>
            <a:ext cx="2745483" cy="1756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9BA02A-616D-44D7-82C2-FCFB86DAC9B9}"/>
              </a:ext>
            </a:extLst>
          </p:cNvPr>
          <p:cNvSpPr txBox="1"/>
          <p:nvPr/>
        </p:nvSpPr>
        <p:spPr>
          <a:xfrm>
            <a:off x="9550400" y="394305"/>
            <a:ext cx="15215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18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ABE8E6-400A-402D-ABD9-F642CE3D3B2B}"/>
              </a:ext>
            </a:extLst>
          </p:cNvPr>
          <p:cNvSpPr txBox="1"/>
          <p:nvPr/>
        </p:nvSpPr>
        <p:spPr>
          <a:xfrm>
            <a:off x="5614799" y="5897121"/>
            <a:ext cx="15820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</a:t>
            </a:r>
            <a:r>
              <a:rPr lang="cs-CZ" dirty="0"/>
              <a:t> 19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4752CB-0DD0-4BB2-B947-57389A3E19A0}"/>
              </a:ext>
            </a:extLst>
          </p:cNvPr>
          <p:cNvSpPr txBox="1"/>
          <p:nvPr/>
        </p:nvSpPr>
        <p:spPr>
          <a:xfrm>
            <a:off x="1327383" y="5981430"/>
            <a:ext cx="15405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Obrázek 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035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SavonVTI</vt:lpstr>
      <vt:lpstr>Fotografování krajiny</vt:lpstr>
      <vt:lpstr>Základní body</vt:lpstr>
      <vt:lpstr>Pravidlo třetin</vt:lpstr>
      <vt:lpstr>Hlubina fotek</vt:lpstr>
      <vt:lpstr>Obloha</vt:lpstr>
      <vt:lpstr>Voda</vt:lpstr>
      <vt:lpstr>počasí</vt:lpstr>
      <vt:lpstr>Zlaté hodiny</vt:lpstr>
      <vt:lpstr>Kontrast</vt:lpstr>
      <vt:lpstr>Zdroje fotek + zdroj informací</vt:lpstr>
      <vt:lpstr>Zdroje fotek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682</cp:revision>
  <dcterms:created xsi:type="dcterms:W3CDTF">2020-05-29T11:00:47Z</dcterms:created>
  <dcterms:modified xsi:type="dcterms:W3CDTF">2020-06-09T19:56:32Z</dcterms:modified>
</cp:coreProperties>
</file>